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67" r:id="rId5"/>
    <p:sldId id="268" r:id="rId6"/>
    <p:sldId id="269" r:id="rId7"/>
    <p:sldId id="261" r:id="rId8"/>
    <p:sldId id="284" r:id="rId9"/>
    <p:sldId id="262" r:id="rId10"/>
    <p:sldId id="285" r:id="rId11"/>
    <p:sldId id="272" r:id="rId12"/>
    <p:sldId id="281" r:id="rId13"/>
    <p:sldId id="282" r:id="rId14"/>
    <p:sldId id="283" r:id="rId15"/>
    <p:sldId id="263" r:id="rId16"/>
    <p:sldId id="275" r:id="rId17"/>
    <p:sldId id="278" r:id="rId18"/>
    <p:sldId id="276" r:id="rId19"/>
    <p:sldId id="274" r:id="rId20"/>
    <p:sldId id="277" r:id="rId21"/>
    <p:sldId id="264" r:id="rId22"/>
    <p:sldId id="265" r:id="rId23"/>
    <p:sldId id="323" r:id="rId24"/>
    <p:sldId id="324" r:id="rId25"/>
    <p:sldId id="279" r:id="rId26"/>
    <p:sldId id="318" r:id="rId27"/>
    <p:sldId id="317" r:id="rId28"/>
    <p:sldId id="319" r:id="rId29"/>
    <p:sldId id="304" r:id="rId30"/>
    <p:sldId id="325" r:id="rId31"/>
    <p:sldId id="326" r:id="rId32"/>
    <p:sldId id="320" r:id="rId33"/>
    <p:sldId id="305" r:id="rId34"/>
    <p:sldId id="303" r:id="rId35"/>
    <p:sldId id="321" r:id="rId36"/>
    <p:sldId id="322" r:id="rId37"/>
    <p:sldId id="273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2CF1D"/>
    <a:srgbClr val="03260C"/>
    <a:srgbClr val="A69576"/>
    <a:srgbClr val="F29B30"/>
    <a:srgbClr val="BF7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2160"/>
        <p:guide pos="234"/>
        <p:guide orient="horz" pos="3861"/>
        <p:guide pos="7423"/>
        <p:guide orient="horz" pos="935"/>
        <p:guide pos="297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1F68-E520-4CEC-A8FC-2871C2C5086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4B452-1522-48C0-86EF-9F6B29CB3C84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02:28: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15293 9075 16383 0 0,'5'0'0'0'0,"7"0"0"0"0,6 0 0 0 0,5 0 0 0 0,3 0 0 0 0,3 0 0 0 0,2 0 0 0 0,-1 0 0 0 0,1 0 0 0 0,-1 0 0 0 0,-4 5 0 0 0,-3 2 0 0 0,0-1 0 0 0,2-1 0 0 0,0-1 0 0 0,2-2 0 0 0,-3 4 0 0 0,-2 2 0 0 0,1-2 0 0 0,1-1 0 0 0,2-2 0 0 0,2-1 0 0 0,0-1 0 0 0,1-1 0 0 0,1 0 0 0 0,-1 0 0 0 0,1 0 0 0 0,0-1 0 0 0,-1 1 0 0 0,-4 5 0 0 0,-2 2 0 0 0,0-1 0 0 0,1-1 0 0 0,-3-1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02:28: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15346 7990 16383 0 0,'5'0'0'0'0,"6"0"0"0"0,7 0 0 0 0,6 0 0 0 0,2 0 0 0 0,3 0 0 0 0,1 0 0 0 0,1 0 0 0 0,0 0 0 0 0,-1 0 0 0 0,0 0 0 0 0,0 0 0 0 0,0 0 0 0 0,0 5 0 0 0,-1 2 0 0 0,0-1 0 0 0,1 0 0 0 0,-1-3 0 0 0,0-1 0 0 0,1 0 0 0 0,-1-2 0 0 0,1 0 0 0 0,-1 0 0 0 0,0 0 0 0 0,1-1 0 0 0,-1 1 0 0 0,1 0 0 0 0,-1 0 0 0 0,0 0 0 0 0,1 0 0 0 0,-1 0 0 0 0,1 0 0 0 0,-1 0 0 0 0,-5 5 0 0 0,-1 1 0 0 0,0 1 0 0 0,1-2 0 0 0,2-1 0 0 0,1-2 0 0 0,1-1 0 0 0,1-1 0 0 0,1 0 0 0 0,-6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CF327-9A50-4BCC-8815-1BCCDE643627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B0ED-4B71-47B4-A890-B5D5348B626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 userDrawn="1"/>
        </p:nvCxnSpPr>
        <p:spPr>
          <a:xfrm flipH="1">
            <a:off x="728254" y="6230984"/>
            <a:ext cx="10735492" cy="0"/>
          </a:xfrm>
          <a:prstGeom prst="line">
            <a:avLst/>
          </a:prstGeom>
          <a:ln w="28575">
            <a:solidFill>
              <a:srgbClr val="F2C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 userDrawn="1"/>
        </p:nvSpPr>
        <p:spPr>
          <a:xfrm>
            <a:off x="7887037" y="5727729"/>
            <a:ext cx="455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ko-KR" altLang="en-US" sz="2800" err="1">
                <a:solidFill>
                  <a:schemeClr val="bg1"/>
                </a:solidFill>
              </a:rPr>
              <a:t>이승제</a:t>
            </a:r>
            <a:r>
              <a:rPr lang="en-US" altLang="ko-KR" sz="2800">
                <a:solidFill>
                  <a:schemeClr val="bg1"/>
                </a:solidFill>
              </a:rPr>
              <a:t>  </a:t>
            </a:r>
            <a:r>
              <a:rPr lang="ko-KR" altLang="en-US" sz="2800">
                <a:solidFill>
                  <a:schemeClr val="bg1"/>
                </a:solidFill>
              </a:rPr>
              <a:t>윤여원</a:t>
            </a:r>
            <a:r>
              <a:rPr lang="en-US" altLang="ko-KR" sz="2800">
                <a:solidFill>
                  <a:schemeClr val="bg1"/>
                </a:solidFill>
              </a:rPr>
              <a:t>  </a:t>
            </a:r>
            <a:r>
              <a:rPr lang="ko-KR" altLang="en-US" sz="2800" err="1">
                <a:solidFill>
                  <a:schemeClr val="bg1"/>
                </a:solidFill>
              </a:rPr>
              <a:t>황준연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37" y="4367234"/>
            <a:ext cx="865097" cy="865097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03549" y="4442505"/>
            <a:ext cx="4160631" cy="714557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728254" y="442348"/>
            <a:ext cx="268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DLTHON_CV</a:t>
            </a:r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20003" y="960114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5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9400" y="215899"/>
            <a:ext cx="6134100" cy="593727"/>
          </a:xfrm>
        </p:spPr>
        <p:txBody>
          <a:bodyPr>
            <a:normAutofit/>
          </a:bodyPr>
          <a:lstStyle>
            <a:lvl1pPr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344516"/>
            <a:ext cx="2743200" cy="365125"/>
          </a:xfrm>
        </p:spPr>
        <p:txBody>
          <a:bodyPr/>
          <a:lstStyle>
            <a:lvl1pPr algn="ctr">
              <a:defRPr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 flipH="1">
            <a:off x="0" y="925513"/>
            <a:ext cx="12192000" cy="2104"/>
          </a:xfrm>
          <a:prstGeom prst="line">
            <a:avLst/>
          </a:prstGeom>
          <a:ln w="28575">
            <a:solidFill>
              <a:srgbClr val="40404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918700" y="326161"/>
            <a:ext cx="199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20002" y="1653858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65" y="549275"/>
            <a:ext cx="865097" cy="865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0" y="695437"/>
            <a:ext cx="865097" cy="865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3" y="4771593"/>
            <a:ext cx="865097" cy="8650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15" y="5204140"/>
            <a:ext cx="865097" cy="8650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4" y="2544852"/>
            <a:ext cx="865097" cy="8650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4" y="2112304"/>
            <a:ext cx="865097" cy="8650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87" y="5204141"/>
            <a:ext cx="865097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SmileMaker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github.com/aiffel-smile-maker/aiffel_DLThon_RS7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customXml" Target="../ink/ink1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hyperlink" Target="https://paperswithcode.com/sota/semantic-segmentation-on-pascal-voc-2012-val" TargetMode="External"/><Relationship Id="rId8" Type="http://schemas.openxmlformats.org/officeDocument/2006/relationships/hyperlink" Target="http://host.robots.ox.ac.uk/pascal/VOC/voc2012/" TargetMode="External"/><Relationship Id="rId7" Type="http://schemas.openxmlformats.org/officeDocument/2006/relationships/hyperlink" Target="https://cake.tistory.com/41" TargetMode="External"/><Relationship Id="rId6" Type="http://schemas.openxmlformats.org/officeDocument/2006/relationships/hyperlink" Target="https://keras.io/examples/vision/grad_cam/" TargetMode="External"/><Relationship Id="rId5" Type="http://schemas.openxmlformats.org/officeDocument/2006/relationships/hyperlink" Target="https://www.tensorflow.org/tutorials/images/segmentation?hl=ko" TargetMode="External"/><Relationship Id="rId4" Type="http://schemas.openxmlformats.org/officeDocument/2006/relationships/hyperlink" Target="https://www.kaggle.com/code/oluwatobiojekanmi/carla-image-semantic-segmentation-with-deeplabv3" TargetMode="External"/><Relationship Id="rId3" Type="http://schemas.openxmlformats.org/officeDocument/2006/relationships/hyperlink" Target="https://github.com/wandb/wandb" TargetMode="External"/><Relationship Id="rId2" Type="http://schemas.openxmlformats.org/officeDocument/2006/relationships/hyperlink" Target="https://github.com/jacobgil/pytorch-grad-cam/blob/master/tutorials/Class%20Activation%20Maps%20for%20Semantic%20Segmentation.ipynb" TargetMode="External"/><Relationship Id="rId10" Type="http://schemas.openxmlformats.org/officeDocument/2006/relationships/slideLayout" Target="../slideLayouts/slideLayout3.xml"/><Relationship Id="rId1" Type="http://schemas.openxmlformats.org/officeDocument/2006/relationships/hyperlink" Target="https://www.tensorflow.org/guide/autodiff?hl=ko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smilemaker.atlassian.net/jira/software/projects/SMILE/boards/1&#8203;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6181" y="1442714"/>
            <a:ext cx="6895365" cy="2647088"/>
          </a:xfrm>
        </p:spPr>
        <p:txBody>
          <a:bodyPr/>
          <a:lstStyle/>
          <a:p>
            <a:r>
              <a:rPr lang="en-US" altLang="ko-KR" b="0" i="0">
                <a:solidFill>
                  <a:schemeClr val="bg1">
                    <a:lumMod val="95000"/>
                  </a:schemeClr>
                </a:solidFill>
                <a:effectLst/>
              </a:rPr>
              <a:t>Pascal-VOC</a:t>
            </a:r>
            <a:br>
              <a:rPr lang="en-US" altLang="ko-KR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</a:br>
            <a:r>
              <a:rPr lang="en-US" altLang="ko-KR" b="0" i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  <a:t>Segmentation</a:t>
            </a:r>
            <a:endParaRPr lang="en-US" altLang="ko-KR">
              <a:solidFill>
                <a:schemeClr val="bg1">
                  <a:lumMod val="95000"/>
                </a:schemeClr>
              </a:solidFill>
              <a:effectLst/>
              <a:latin typeface="YADK36TagGY 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/>
              <a:t>Smile Maker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14" name="그림 13"/>
          <p:cNvPicPr/>
          <p:nvPr/>
        </p:nvPicPr>
        <p:blipFill>
          <a:blip r:embed="rId1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</a:t>
            </a:r>
            <a:r>
              <a:rPr lang="en-US" altLang="ko-KR"/>
              <a:t>Mask</a:t>
            </a:r>
            <a:r>
              <a:rPr lang="ko-KR" altLang="en-US"/>
              <a:t> 이미지에 </a:t>
            </a:r>
            <a:r>
              <a:rPr lang="en-US" altLang="ko-KR"/>
              <a:t>Class </a:t>
            </a:r>
            <a:r>
              <a:rPr lang="ko-KR" altLang="en-US"/>
              <a:t>색상 적용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0" y="3105834"/>
            <a:ext cx="533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복원 마스크는 마스크 처리 된 곳에 원래 클래스의 색을 입힌 것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화살표: 오른쪽 7"/>
          <p:cNvSpPr/>
          <p:nvPr/>
        </p:nvSpPr>
        <p:spPr>
          <a:xfrm>
            <a:off x="5686768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1"/>
          <a:stretch>
            <a:fillRect/>
          </a:stretch>
        </p:blipFill>
        <p:spPr>
          <a:xfrm>
            <a:off x="371475" y="1498045"/>
            <a:ext cx="4680000" cy="468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498045"/>
            <a:ext cx="4680000" cy="46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pic>
        <p:nvPicPr>
          <p:cNvPr id="14" name="그림 1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1498044"/>
            <a:ext cx="4680000" cy="4680000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98044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466807"/>
            <a:ext cx="4680000" cy="469750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1484313"/>
            <a:ext cx="4562456" cy="4642701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1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81076" y="921501"/>
            <a:ext cx="2692400" cy="939801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</a:t>
            </a:r>
            <a:endParaRPr lang="ko-KR" altLang="en-US" sz="4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28254" y="6230984"/>
            <a:ext cx="107354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47776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9499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7776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6174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9499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6174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9499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7776" y="4810324"/>
            <a:ext cx="204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6174" y="4798596"/>
            <a:ext cx="177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결론 및 회고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9499" y="4808003"/>
            <a:ext cx="2163468" cy="37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7777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89500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7777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89500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6175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47777" y="3061017"/>
            <a:ext cx="22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89500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174" y="3058696"/>
            <a:ext cx="24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413" y="1484313"/>
            <a:ext cx="11121174" cy="45219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362" y="1453676"/>
            <a:ext cx="10201275" cy="4762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2" name="그림 1" descr="라인, 도표, 평행이(가) 표시된 사진&#10;&#10;자동 생성된 설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336" y="1864392"/>
            <a:ext cx="11538828" cy="46610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5" name="그림 4" descr="라인, 도표, 그래프, 평행이(가) 표시된 사진&#10;&#10;자동 생성된 설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417" y="1481853"/>
            <a:ext cx="11493500" cy="2480831"/>
          </a:xfrm>
          <a:prstGeom prst="rect">
            <a:avLst/>
          </a:prstGeom>
        </p:spPr>
      </p:pic>
      <p:pic>
        <p:nvPicPr>
          <p:cNvPr id="7" name="그림 6" descr="라인, 도표, 그래프, 스크린샷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2" y="3958384"/>
            <a:ext cx="11461595" cy="25677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1484313"/>
            <a:ext cx="10153650" cy="4645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ko-KR" altLang="en-US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6734" y="1719498"/>
            <a:ext cx="11412538" cy="15013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err="1">
                <a:sym typeface="+mn-ea"/>
              </a:rPr>
              <a:t>대칭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구조</a:t>
            </a:r>
            <a:r>
              <a:rPr lang="en-US">
                <a:sym typeface="+mn-ea"/>
              </a:rPr>
              <a:t>: U-</a:t>
            </a:r>
            <a:r>
              <a:rPr lang="en-US" err="1">
                <a:sym typeface="+mn-ea"/>
              </a:rPr>
              <a:t>Net의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가장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두드러진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특징은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그것의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대칭적인</a:t>
            </a:r>
            <a:r>
              <a:rPr lang="en-US">
                <a:sym typeface="+mn-ea"/>
              </a:rPr>
              <a:t> 'U' </a:t>
            </a:r>
            <a:r>
              <a:rPr lang="en-US" err="1">
                <a:sym typeface="+mn-ea"/>
              </a:rPr>
              <a:t>형태의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구조입니다</a:t>
            </a:r>
            <a:r>
              <a:rPr lang="en-US">
                <a:sym typeface="+mn-ea"/>
              </a:rPr>
              <a:t>. </a:t>
            </a:r>
            <a:r>
              <a:rPr lang="en-US" err="1">
                <a:sym typeface="+mn-ea"/>
              </a:rPr>
              <a:t>이는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다운샘플링</a:t>
            </a:r>
            <a:r>
              <a:rPr lang="en-US">
                <a:sym typeface="+mn-ea"/>
              </a:rPr>
              <a:t>(down-sampling)과 </a:t>
            </a:r>
            <a:r>
              <a:rPr lang="en-US" err="1">
                <a:sym typeface="+mn-ea"/>
              </a:rPr>
              <a:t>업샘플링</a:t>
            </a:r>
            <a:r>
              <a:rPr lang="en-US">
                <a:sym typeface="+mn-ea"/>
              </a:rPr>
              <a:t>(up-sampling) </a:t>
            </a:r>
            <a:r>
              <a:rPr lang="en-US" err="1">
                <a:sym typeface="+mn-ea"/>
              </a:rPr>
              <a:t>과정을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통해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세부적인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정보를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유지합니다</a:t>
            </a:r>
            <a:r>
              <a:rPr lang="en-US">
                <a:sym typeface="+mn-ea"/>
              </a:rPr>
              <a:t>.</a:t>
            </a:r>
            <a:endParaRPr lang="ko-KR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Skip Connection: 각 </a:t>
            </a:r>
            <a:r>
              <a:rPr lang="en-US" err="1">
                <a:sym typeface="+mn-ea"/>
              </a:rPr>
              <a:t>단계에서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초기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특성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맵을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끝단의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업샘플링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층에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연결하여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세부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정보를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보존합니다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ym typeface="+mn-ea"/>
              </a:rPr>
              <a:t>U-Net </a:t>
            </a:r>
            <a:r>
              <a:rPr lang="en-US" altLang="ko-KR" b="1" err="1">
                <a:sym typeface="+mn-ea"/>
              </a:rPr>
              <a:t>아키텍처</a:t>
            </a:r>
            <a:endParaRPr lang="en-US" altLang="ko-KR" b="1"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734" y="3503199"/>
            <a:ext cx="11412538" cy="18614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err="1">
                <a:sym typeface="+mn-ea"/>
              </a:rPr>
              <a:t>장점</a:t>
            </a:r>
            <a:r>
              <a:rPr lang="en-US" altLang="ko-KR">
                <a:sym typeface="+mn-ea"/>
              </a:rPr>
              <a:t>: </a:t>
            </a:r>
            <a:r>
              <a:rPr lang="en-US" altLang="ko-KR" err="1">
                <a:sym typeface="+mn-ea"/>
              </a:rPr>
              <a:t>세밀한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이미지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분할에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매우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효과적이며</a:t>
            </a:r>
            <a:r>
              <a:rPr lang="en-US" altLang="ko-KR">
                <a:sym typeface="+mn-ea"/>
              </a:rPr>
              <a:t>, </a:t>
            </a:r>
            <a:r>
              <a:rPr lang="en-US" altLang="ko-KR" err="1">
                <a:sym typeface="+mn-ea"/>
              </a:rPr>
              <a:t>특히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의료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영상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분야에서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뛰어난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성능을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보입니다</a:t>
            </a:r>
            <a:r>
              <a:rPr lang="en-US" altLang="ko-KR">
                <a:sym typeface="+mn-ea"/>
              </a:rPr>
              <a:t>. </a:t>
            </a:r>
            <a:r>
              <a:rPr lang="en-US" altLang="ko-KR" err="1">
                <a:sym typeface="+mn-ea"/>
              </a:rPr>
              <a:t>계산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효율성도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높습니다</a:t>
            </a:r>
            <a:r>
              <a:rPr lang="en-US" altLang="ko-KR">
                <a:sym typeface="+mn-ea"/>
              </a:rPr>
              <a:t>.</a:t>
            </a:r>
            <a:endParaRPr lang="ko-KR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err="1">
                <a:sym typeface="+mn-ea"/>
              </a:rPr>
              <a:t>단점</a:t>
            </a:r>
            <a:r>
              <a:rPr lang="en-US" altLang="ko-KR">
                <a:sym typeface="+mn-ea"/>
              </a:rPr>
              <a:t>: </a:t>
            </a:r>
            <a:r>
              <a:rPr lang="en-US" altLang="ko-KR" err="1">
                <a:sym typeface="+mn-ea"/>
              </a:rPr>
              <a:t>대규모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이미지나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다양한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크기의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객체를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포함하는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복잡한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장면에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대해서는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상대적으로</a:t>
            </a:r>
            <a:r>
              <a:rPr lang="en-US" altLang="ko-KR">
                <a:sym typeface="+mn-ea"/>
              </a:rPr>
              <a:t> 덜 </a:t>
            </a:r>
            <a:r>
              <a:rPr lang="en-US" altLang="ko-KR" err="1">
                <a:sym typeface="+mn-ea"/>
              </a:rPr>
              <a:t>효과적일</a:t>
            </a:r>
            <a:r>
              <a:rPr lang="en-US" altLang="ko-KR">
                <a:sym typeface="+mn-ea"/>
              </a:rPr>
              <a:t> 수 </a:t>
            </a:r>
            <a:r>
              <a:rPr lang="en-US" altLang="ko-KR" err="1">
                <a:sym typeface="+mn-ea"/>
              </a:rPr>
              <a:t>있습니다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63267" y="1714409"/>
            <a:ext cx="10701020" cy="136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>
              <a:lnSpc>
                <a:spcPct val="130000"/>
              </a:lnSpc>
            </a:pPr>
            <a:endParaRPr lang="en-US"/>
          </a:p>
          <a:p>
            <a:endParaRPr lang="en-US" b="1"/>
          </a:p>
          <a:p>
            <a:pPr>
              <a:lnSpc>
                <a:spcPct val="130000"/>
              </a:lnSpc>
            </a:pP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en-US"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sym typeface="+mn-ea"/>
              </a:rPr>
              <a:t>DeepLab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아키텍처</a:t>
            </a:r>
            <a:endParaRPr lang="en-US" altLang="ko-KR" b="1"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640" y="4574146"/>
            <a:ext cx="1117886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ko-KR" altLang="en-US">
                <a:ea typeface="맑은 고딕" panose="020B0503020000020004" charset="-127"/>
              </a:rPr>
              <a:t>장점</a:t>
            </a:r>
            <a:r>
              <a:rPr lang="en-US" altLang="ko-KR">
                <a:ea typeface="맑은 고딕" panose="020B0503020000020004" charset="-127"/>
              </a:rPr>
              <a:t>: </a:t>
            </a:r>
            <a:r>
              <a:rPr lang="ko-KR" altLang="en-US">
                <a:ea typeface="맑은 고딕" panose="020B0503020000020004" charset="-127"/>
              </a:rPr>
              <a:t>다양한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스케일의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객체를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효과적으로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처리할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수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있으며</a:t>
            </a:r>
            <a:r>
              <a:rPr lang="en-US" altLang="ko-KR">
                <a:ea typeface="맑은 고딕" panose="020B0503020000020004" charset="-127"/>
              </a:rPr>
              <a:t>, ASPP</a:t>
            </a:r>
            <a:r>
              <a:rPr lang="ko-KR" altLang="en-US">
                <a:ea typeface="맑은 고딕" panose="020B0503020000020004" charset="-127"/>
              </a:rPr>
              <a:t>는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복잡한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장면에서도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강력한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성능을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발휘합니다</a:t>
            </a:r>
            <a:r>
              <a:rPr lang="en-US" altLang="ko-KR">
                <a:ea typeface="맑은 고딕" panose="020B0503020000020004" charset="-127"/>
              </a:rPr>
              <a:t>.​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ko-KR" altLang="en-US">
                <a:ea typeface="맑은 고딕" panose="020B0503020000020004" charset="-127"/>
              </a:rPr>
              <a:t>단점</a:t>
            </a:r>
            <a:r>
              <a:rPr lang="en-US" altLang="ko-KR">
                <a:ea typeface="맑은 고딕" panose="020B0503020000020004" charset="-127"/>
              </a:rPr>
              <a:t>: </a:t>
            </a:r>
            <a:r>
              <a:rPr lang="ko-KR" altLang="en-US">
                <a:ea typeface="맑은 고딕" panose="020B0503020000020004" charset="-127"/>
              </a:rPr>
              <a:t>상대적으로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높은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계산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복잡도와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메모리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요구량을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가질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수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있습니다</a:t>
            </a:r>
            <a:r>
              <a:rPr lang="en-US" altLang="ko-KR">
                <a:ea typeface="맑은 고딕" panose="020B0503020000020004" charset="-127"/>
              </a:rPr>
              <a:t>.</a:t>
            </a:r>
            <a:endParaRPr lang="en-US" altLang="ko-KR">
              <a:ea typeface="맑은 고딕" panose="020B050302000002000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493" y="1717183"/>
            <a:ext cx="11269013" cy="2941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Convolution: </a:t>
            </a:r>
            <a:r>
              <a:rPr lang="en-US" altLang="ko-KR" err="1"/>
              <a:t>DeepLab</a:t>
            </a:r>
            <a:r>
              <a:rPr lang="ko-KR" altLang="en-US"/>
              <a:t>은</a:t>
            </a:r>
            <a:r>
              <a:rPr lang="en-US" altLang="ko-KR"/>
              <a:t> </a:t>
            </a:r>
            <a:r>
              <a:rPr lang="ko-KR" altLang="en-US"/>
              <a:t>이미지의</a:t>
            </a:r>
            <a:r>
              <a:rPr lang="en-US" altLang="ko-KR"/>
              <a:t> </a:t>
            </a:r>
            <a:r>
              <a:rPr lang="ko-KR" altLang="en-US"/>
              <a:t>다양한</a:t>
            </a:r>
            <a:r>
              <a:rPr lang="en-US" altLang="ko-KR"/>
              <a:t> </a:t>
            </a:r>
            <a:r>
              <a:rPr lang="ko-KR" altLang="en-US"/>
              <a:t>해상도를</a:t>
            </a:r>
            <a:r>
              <a:rPr lang="en-US" altLang="ko-KR"/>
              <a:t> </a:t>
            </a:r>
            <a:r>
              <a:rPr lang="ko-KR" altLang="en-US"/>
              <a:t>처리하기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(dilated) convolution</a:t>
            </a:r>
            <a:r>
              <a:rPr lang="ko-KR" altLang="en-US"/>
              <a:t>을</a:t>
            </a:r>
            <a:r>
              <a:rPr lang="en-US" altLang="ko-KR"/>
              <a:t> </a:t>
            </a:r>
            <a:r>
              <a:rPr lang="ko-KR" altLang="en-US"/>
              <a:t>사용합니다</a:t>
            </a:r>
            <a:r>
              <a:rPr lang="en-US" altLang="ko-KR"/>
              <a:t>. </a:t>
            </a:r>
            <a:r>
              <a:rPr lang="ko-KR" altLang="en-US"/>
              <a:t>이를</a:t>
            </a:r>
            <a:r>
              <a:rPr lang="en-US" altLang="ko-KR"/>
              <a:t> </a:t>
            </a:r>
            <a:r>
              <a:rPr lang="ko-KR" altLang="en-US"/>
              <a:t>통해</a:t>
            </a:r>
            <a:r>
              <a:rPr lang="en-US" altLang="ko-KR"/>
              <a:t> receptive field</a:t>
            </a:r>
            <a:r>
              <a:rPr lang="ko-KR" altLang="en-US" err="1"/>
              <a:t>를</a:t>
            </a:r>
            <a:r>
              <a:rPr lang="en-US" altLang="ko-KR"/>
              <a:t> </a:t>
            </a:r>
            <a:r>
              <a:rPr lang="ko-KR" altLang="en-US"/>
              <a:t>조절하여</a:t>
            </a:r>
            <a:r>
              <a:rPr lang="en-US" altLang="ko-KR"/>
              <a:t> </a:t>
            </a:r>
            <a:r>
              <a:rPr lang="ko-KR" altLang="en-US"/>
              <a:t>더</a:t>
            </a:r>
            <a:r>
              <a:rPr lang="en-US" altLang="ko-KR"/>
              <a:t> </a:t>
            </a:r>
            <a:r>
              <a:rPr lang="ko-KR" altLang="en-US"/>
              <a:t>넓은</a:t>
            </a:r>
            <a:r>
              <a:rPr lang="en-US" altLang="ko-KR"/>
              <a:t> </a:t>
            </a:r>
            <a:r>
              <a:rPr lang="ko-KR" altLang="en-US"/>
              <a:t>컨텍스트를</a:t>
            </a:r>
            <a:r>
              <a:rPr lang="en-US" altLang="ko-KR"/>
              <a:t> </a:t>
            </a:r>
            <a:r>
              <a:rPr lang="ko-KR" altLang="en-US"/>
              <a:t>포착할</a:t>
            </a:r>
            <a:r>
              <a:rPr lang="en-US" altLang="ko-KR"/>
              <a:t> </a:t>
            </a:r>
            <a:r>
              <a:rPr lang="ko-KR" altLang="en-US"/>
              <a:t>수</a:t>
            </a:r>
            <a:r>
              <a:rPr lang="en-US" altLang="ko-KR"/>
              <a:t> </a:t>
            </a:r>
            <a:r>
              <a:rPr lang="ko-KR" altLang="en-US"/>
              <a:t>있습니다</a:t>
            </a:r>
            <a:r>
              <a:rPr lang="en-US" altLang="ko-KR"/>
              <a:t>.</a:t>
            </a:r>
            <a:endParaRPr 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alt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ASPP (</a:t>
            </a:r>
            <a:r>
              <a:rPr lang="en-US" altLang="ko-KR" err="1"/>
              <a:t>Atrous</a:t>
            </a:r>
            <a:r>
              <a:rPr lang="en-US" altLang="ko-KR"/>
              <a:t> Spatial Pyramid Pooling): </a:t>
            </a:r>
            <a:r>
              <a:rPr lang="ko-KR" altLang="en-US"/>
              <a:t>다양한</a:t>
            </a:r>
            <a:r>
              <a:rPr lang="en-US" altLang="ko-KR"/>
              <a:t> </a:t>
            </a:r>
            <a:r>
              <a:rPr lang="ko-KR" altLang="en-US"/>
              <a:t>스케일의</a:t>
            </a:r>
            <a:r>
              <a:rPr lang="en-US" altLang="ko-KR"/>
              <a:t> </a:t>
            </a:r>
            <a:r>
              <a:rPr lang="ko-KR" altLang="en-US"/>
              <a:t>객체를</a:t>
            </a:r>
            <a:r>
              <a:rPr lang="en-US" altLang="ko-KR"/>
              <a:t> </a:t>
            </a:r>
            <a:r>
              <a:rPr lang="ko-KR" altLang="en-US"/>
              <a:t>효과적으로</a:t>
            </a:r>
            <a:r>
              <a:rPr lang="en-US" altLang="ko-KR"/>
              <a:t> </a:t>
            </a:r>
            <a:r>
              <a:rPr lang="ko-KR" altLang="en-US"/>
              <a:t>분할하기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</a:t>
            </a:r>
            <a:r>
              <a:rPr lang="ko-KR" altLang="en-US"/>
              <a:t>여러</a:t>
            </a: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rate</a:t>
            </a:r>
            <a:r>
              <a:rPr lang="ko-KR" altLang="en-US" err="1"/>
              <a:t>를</a:t>
            </a:r>
            <a:r>
              <a:rPr lang="en-US" altLang="ko-KR"/>
              <a:t> </a:t>
            </a:r>
            <a:r>
              <a:rPr lang="ko-KR" altLang="en-US"/>
              <a:t>사용합니다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alt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Encoder-Decoder </a:t>
            </a:r>
            <a:r>
              <a:rPr lang="ko-KR" altLang="en-US"/>
              <a:t>구조</a:t>
            </a:r>
            <a:r>
              <a:rPr lang="en-US" altLang="ko-KR"/>
              <a:t>: </a:t>
            </a:r>
            <a:r>
              <a:rPr lang="ko-KR" altLang="en-US"/>
              <a:t>일부</a:t>
            </a:r>
            <a:r>
              <a:rPr lang="en-US" altLang="ko-KR"/>
              <a:t> </a:t>
            </a:r>
            <a:r>
              <a:rPr lang="ko-KR" altLang="en-US"/>
              <a:t>버전</a:t>
            </a:r>
            <a:r>
              <a:rPr lang="en-US" altLang="ko-KR"/>
              <a:t>(</a:t>
            </a:r>
            <a:r>
              <a:rPr lang="ko-KR" altLang="en-US"/>
              <a:t>특히</a:t>
            </a:r>
            <a:r>
              <a:rPr lang="en-US" altLang="ko-KR"/>
              <a:t> DeepLabV3+)</a:t>
            </a:r>
            <a:r>
              <a:rPr lang="ko-KR" altLang="en-US"/>
              <a:t>에서는</a:t>
            </a:r>
            <a:r>
              <a:rPr lang="en-US" altLang="ko-KR"/>
              <a:t> </a:t>
            </a:r>
            <a:r>
              <a:rPr lang="ko-KR" altLang="en-US"/>
              <a:t>세밀한</a:t>
            </a:r>
            <a:r>
              <a:rPr lang="en-US" altLang="ko-KR"/>
              <a:t> </a:t>
            </a:r>
            <a:r>
              <a:rPr lang="ko-KR" altLang="en-US"/>
              <a:t>분할을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encoder-decoder </a:t>
            </a:r>
            <a:r>
              <a:rPr lang="ko-KR" altLang="en-US"/>
              <a:t>구조를</a:t>
            </a:r>
            <a:r>
              <a:rPr lang="en-US" altLang="ko-KR"/>
              <a:t> </a:t>
            </a:r>
            <a:r>
              <a:rPr lang="ko-KR" altLang="en-US"/>
              <a:t>채택합니다</a:t>
            </a:r>
            <a:r>
              <a:rPr lang="en-US" altLang="ko-KR"/>
              <a:t>.</a:t>
            </a:r>
            <a:endParaRPr 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69499" y="1633144"/>
            <a:ext cx="9446779" cy="3301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err="1">
                <a:sym typeface="+mn-ea"/>
              </a:rPr>
              <a:t>DeepLab</a:t>
            </a:r>
            <a:endParaRPr lang="en-US" err="1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err="1">
                <a:sym typeface="+mn-ea"/>
              </a:rPr>
              <a:t>복잡한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장면과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다양한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크기의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객체에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대해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강력한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성능을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발휘하지만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계산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비용이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높습니다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U-Net</a:t>
            </a:r>
            <a:endParaRPr lang="en-US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err="1">
                <a:sym typeface="+mn-ea"/>
              </a:rPr>
              <a:t>세밀한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분할에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우수하지만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간단하고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작은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크기의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이미지에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적합하며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계산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효율이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높습니다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각 </a:t>
            </a:r>
            <a:r>
              <a:rPr lang="en-US" err="1">
                <a:sym typeface="+mn-ea"/>
              </a:rPr>
              <a:t>아키텍처의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선택은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분할하려는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특성과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사용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요구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사항에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따라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달라질</a:t>
            </a:r>
            <a:r>
              <a:rPr lang="en-US">
                <a:sym typeface="+mn-ea"/>
              </a:rPr>
              <a:t> 수 </a:t>
            </a:r>
            <a:r>
              <a:rPr lang="en-US" err="1">
                <a:sym typeface="+mn-ea"/>
              </a:rPr>
              <a:t>있습니다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sym typeface="+mn-ea"/>
              </a:rPr>
              <a:t>아키텍처</a:t>
            </a:r>
            <a:r>
              <a:rPr lang="en-US" altLang="ko-KR" b="1">
                <a:sym typeface="+mn-ea"/>
              </a:rPr>
              <a:t> </a:t>
            </a:r>
            <a:r>
              <a:rPr lang="ko-KR" altLang="en-US" b="1">
                <a:sym typeface="+mn-ea"/>
              </a:rPr>
              <a:t>차이</a:t>
            </a:r>
            <a:endParaRPr lang="en-US" altLang="ko-KR" b="1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en-US" err="1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및 </a:t>
            </a:r>
            <a:r>
              <a:rPr lang="ko-KR" altLang="en-US">
                <a:ea typeface="KoPubWorld돋움체 Bold"/>
              </a:rPr>
              <a:t>회고</a:t>
            </a:r>
            <a:endParaRPr lang="ko-KR" altLang="en-US">
              <a:ea typeface="KoPubWorld돋움체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90290" y="1597202"/>
            <a:ext cx="11412538" cy="3301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>
                <a:sym typeface="+mn-ea"/>
              </a:rPr>
              <a:t>Segmentation Loss </a:t>
            </a:r>
            <a:r>
              <a:rPr lang="ko-KR" altLang="en-US" b="1">
                <a:sym typeface="+mn-ea"/>
              </a:rPr>
              <a:t>설정</a:t>
            </a: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1. </a:t>
            </a:r>
            <a:r>
              <a:rPr lang="en-US" altLang="ko-KR" err="1">
                <a:sym typeface="+mn-ea"/>
              </a:rPr>
              <a:t>세멘틱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세그멘테이션을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정수형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마스크로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학습을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사용하고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원핫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인코딩을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것이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아니기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때문에</a:t>
            </a:r>
            <a:r>
              <a:rPr lang="en-US" altLang="ko-KR">
                <a:sym typeface="+mn-ea"/>
              </a:rPr>
              <a:t>  </a:t>
            </a:r>
            <a:r>
              <a:rPr lang="en-US" altLang="ko-KR" err="1">
                <a:sym typeface="+mn-ea"/>
              </a:rPr>
              <a:t>sparse_categorical_crossentropy를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 </a:t>
            </a: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2. </a:t>
            </a:r>
            <a:r>
              <a:rPr lang="en-US" altLang="ko-KR" err="1">
                <a:sym typeface="+mn-ea"/>
              </a:rPr>
              <a:t>logits을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손실함수에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위해</a:t>
            </a:r>
            <a:r>
              <a:rPr lang="en-US" altLang="ko-KR">
                <a:sym typeface="+mn-ea"/>
              </a:rPr>
              <a:t> , </a:t>
            </a:r>
            <a:r>
              <a:rPr lang="en-US" altLang="ko-KR" err="1">
                <a:sym typeface="+mn-ea"/>
              </a:rPr>
              <a:t>손실함수의</a:t>
            </a:r>
            <a:r>
              <a:rPr lang="en-US" altLang="ko-KR">
                <a:sym typeface="+mn-ea"/>
              </a:rPr>
              <a:t> logit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옵션을</a:t>
            </a:r>
            <a:r>
              <a:rPr lang="en-US" altLang="ko-KR">
                <a:sym typeface="+mn-ea"/>
              </a:rPr>
              <a:t> True 로 </a:t>
            </a:r>
            <a:r>
              <a:rPr lang="en-US" altLang="ko-KR" err="1">
                <a:sym typeface="+mn-ea"/>
              </a:rPr>
              <a:t>설정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모델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아웃풋의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마지막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레이어에는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함수를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적용하지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않았</a:t>
            </a:r>
            <a:r>
              <a:rPr lang="ko-KR" altLang="en-US">
                <a:sym typeface="+mn-ea"/>
              </a:rPr>
              <a:t>다</a:t>
            </a:r>
            <a:r>
              <a:rPr lang="en-US" altLang="ko-KR">
                <a:sym typeface="+mn-ea"/>
              </a:rPr>
              <a:t>. -&gt; </a:t>
            </a:r>
            <a:r>
              <a:rPr lang="en-US" altLang="ko-KR" b="1">
                <a:sym typeface="+mn-ea"/>
              </a:rPr>
              <a:t>Segmentation Task</a:t>
            </a:r>
            <a:r>
              <a:rPr lang="ko-KR" altLang="en-US" b="1">
                <a:sym typeface="+mn-ea"/>
              </a:rPr>
              <a:t>에서 보편적으로 하는 방법</a:t>
            </a: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3. 22개(20개의 </a:t>
            </a:r>
            <a:r>
              <a:rPr lang="en-US" altLang="ko-KR" err="1">
                <a:sym typeface="+mn-ea"/>
              </a:rPr>
              <a:t>클래스와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배경</a:t>
            </a:r>
            <a:r>
              <a:rPr lang="en-US" altLang="ko-KR">
                <a:sym typeface="+mn-ea"/>
              </a:rPr>
              <a:t>, </a:t>
            </a:r>
            <a:r>
              <a:rPr lang="en-US" altLang="ko-KR" err="1">
                <a:sym typeface="+mn-ea"/>
              </a:rPr>
              <a:t>테두리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각 </a:t>
            </a:r>
            <a:r>
              <a:rPr lang="en-US" altLang="ko-KR">
                <a:sym typeface="+mn-ea"/>
              </a:rPr>
              <a:t>1개)의 </a:t>
            </a:r>
            <a:r>
              <a:rPr lang="en-US" altLang="ko-KR" err="1">
                <a:sym typeface="+mn-ea"/>
              </a:rPr>
              <a:t>클래스에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학습을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시켜야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했기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때문에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아웃풋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채널을</a:t>
            </a:r>
            <a:r>
              <a:rPr lang="en-US" altLang="ko-KR">
                <a:sym typeface="+mn-ea"/>
              </a:rPr>
              <a:t> 22개로 </a:t>
            </a:r>
            <a:r>
              <a:rPr lang="en-US" altLang="ko-KR" err="1">
                <a:sym typeface="+mn-ea"/>
              </a:rPr>
              <a:t>설정을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err="1">
                <a:sym typeface="+mn-ea"/>
              </a:rPr>
              <a:t>훈련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과정</a:t>
            </a:r>
            <a:endParaRPr lang="en-US" altLang="ko-KR" b="1" err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en-US" err="1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및 </a:t>
            </a:r>
            <a:r>
              <a:rPr lang="ko-KR" altLang="en-US">
                <a:ea typeface="KoPubWorld돋움체 Bold"/>
              </a:rPr>
              <a:t>회고</a:t>
            </a:r>
            <a:endParaRPr lang="ko-KR" altLang="en-US">
              <a:ea typeface="KoPubWorld돋움체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665446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err="1">
                <a:sym typeface="+mn-ea"/>
              </a:rPr>
              <a:t>훈련</a:t>
            </a:r>
            <a:r>
              <a:rPr lang="en-US" altLang="ko-KR" b="1">
                <a:sym typeface="+mn-ea"/>
              </a:rPr>
              <a:t> </a:t>
            </a:r>
            <a:r>
              <a:rPr lang="en-US" altLang="ko-KR" b="1" err="1">
                <a:sym typeface="+mn-ea"/>
              </a:rPr>
              <a:t>결과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회고</a:t>
            </a:r>
            <a:r>
              <a:rPr lang="en-US" altLang="ko-KR" b="1">
                <a:sym typeface="+mn-ea"/>
              </a:rPr>
              <a:t> - </a:t>
            </a:r>
            <a:r>
              <a:rPr lang="en-US" altLang="ko-KR" b="1" err="1">
                <a:sym typeface="+mn-ea"/>
              </a:rPr>
              <a:t>모델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깊이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차이</a:t>
            </a:r>
            <a:r>
              <a:rPr lang="en-US" altLang="ko-KR" b="1">
                <a:sym typeface="+mn-ea"/>
              </a:rPr>
              <a:t> </a:t>
            </a:r>
            <a:endParaRPr lang="en-US" altLang="ko-KR" b="1"/>
          </a:p>
        </p:txBody>
      </p:sp>
      <p:pic>
        <p:nvPicPr>
          <p:cNvPr id="7" name="그림 6" descr="텍스트, 폰트, 도표, 친필이(가) 표시된 사진&#10;&#10;자동 생성된 설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802" y="1714502"/>
            <a:ext cx="4791811" cy="4656666"/>
          </a:xfrm>
          <a:prstGeom prst="rect">
            <a:avLst/>
          </a:prstGeom>
        </p:spPr>
      </p:pic>
      <p:pic>
        <p:nvPicPr>
          <p:cNvPr id="6" name="그림 5" descr="텍스트, 도표, 폰트, 스크린샷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742" y="1522823"/>
            <a:ext cx="4620546" cy="4826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7733" y="1538817"/>
            <a:ext cx="1653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ko-KR" b="1" err="1"/>
              <a:t>EffiecentNet</a:t>
            </a:r>
            <a:endParaRPr lang="en-US" altLang="ko-KR" b="1"/>
          </a:p>
        </p:txBody>
      </p:sp>
      <p:sp>
        <p:nvSpPr>
          <p:cNvPr id="11" name="TextBox 10"/>
          <p:cNvSpPr txBox="1"/>
          <p:nvPr/>
        </p:nvSpPr>
        <p:spPr>
          <a:xfrm>
            <a:off x="438149" y="1644650"/>
            <a:ext cx="1653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ko-KR" b="1"/>
              <a:t>MobileNet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2056" name="Picture 8" descr="Github] 기술 배지 등록하는 법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0" b="23335"/>
          <a:stretch>
            <a:fillRect/>
          </a:stretch>
        </p:blipFill>
        <p:spPr bwMode="auto">
          <a:xfrm>
            <a:off x="1526229" y="3159000"/>
            <a:ext cx="188372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3" y="1449388"/>
            <a:ext cx="7092950" cy="4652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4741" y="3800592"/>
            <a:ext cx="2652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ko-KR">
                <a:hlinkClick r:id="rId3"/>
              </a:rPr>
              <a:t>Smile Maker Github</a:t>
            </a:r>
            <a:endParaRPr 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en-US" err="1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및 </a:t>
            </a:r>
            <a:r>
              <a:rPr lang="ko-KR" altLang="en-US">
                <a:ea typeface="KoPubWorld돋움체 Bold"/>
              </a:rPr>
              <a:t>회고</a:t>
            </a:r>
            <a:endParaRPr lang="ko-KR" altLang="en-US">
              <a:ea typeface="KoPubWorld돋움체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475" y="1215622"/>
            <a:ext cx="665446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ea typeface="+mn-lt"/>
                <a:cs typeface="+mn-lt"/>
                <a:sym typeface="+mn-ea"/>
              </a:rPr>
              <a:t>훈련 결과 회고 </a:t>
            </a:r>
            <a:r>
              <a:rPr lang="en-US" altLang="ko-KR" b="1">
                <a:sym typeface="+mn-ea"/>
              </a:rPr>
              <a:t> - </a:t>
            </a:r>
            <a:r>
              <a:rPr lang="en-US" altLang="ko-KR" b="1" err="1">
                <a:sym typeface="+mn-ea"/>
              </a:rPr>
              <a:t>배치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사이즈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차이</a:t>
            </a:r>
            <a:endParaRPr lang="en-US" altLang="ko-KR" b="1"/>
          </a:p>
        </p:txBody>
      </p:sp>
      <p:sp>
        <p:nvSpPr>
          <p:cNvPr id="10" name="TextBox 9"/>
          <p:cNvSpPr txBox="1"/>
          <p:nvPr/>
        </p:nvSpPr>
        <p:spPr>
          <a:xfrm>
            <a:off x="425569" y="1892061"/>
            <a:ext cx="108664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ko-KR" altLang="en-US" b="1">
                <a:latin typeface="Söhne"/>
              </a:rPr>
              <a:t>작은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배치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크기의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장점</a:t>
            </a:r>
            <a:r>
              <a:rPr lang="en-US" altLang="ko-KR" b="1">
                <a:latin typeface="Söhne"/>
              </a:rPr>
              <a:t>:</a:t>
            </a:r>
            <a:endParaRPr lang="en-US" altLang="ko-KR" b="1">
              <a:latin typeface="Söhne"/>
            </a:endParaRPr>
          </a:p>
          <a:p>
            <a:endParaRPr lang="en-US" altLang="ko-KR" b="1">
              <a:solidFill>
                <a:srgbClr val="000000"/>
              </a:solidFill>
              <a:latin typeface="Söhne"/>
            </a:endParaRPr>
          </a:p>
          <a:p>
            <a:pPr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 메모리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효율성</a:t>
            </a:r>
            <a:endParaRPr lang="en-US" altLang="ko-KR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 일반화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및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 err="1">
                <a:solidFill>
                  <a:srgbClr val="374151"/>
                </a:solidFill>
                <a:latin typeface="Söhne"/>
              </a:rPr>
              <a:t>과적합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감소</a:t>
            </a:r>
            <a:endParaRPr lang="en-US" altLang="ko-KR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 빈번한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업데이트</a:t>
            </a:r>
            <a:endParaRPr lang="en-US" altLang="ko-KR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/>
              <a:buChar char="•"/>
            </a:pPr>
            <a:endParaRPr lang="ko-KR" altLang="en-US" b="1">
              <a:solidFill>
                <a:srgbClr val="374151"/>
              </a:solidFill>
              <a:latin typeface="Söhne"/>
            </a:endParaRPr>
          </a:p>
          <a:p>
            <a:r>
              <a:rPr lang="ko-KR" altLang="en-US" b="1">
                <a:latin typeface="Söhne"/>
              </a:rPr>
              <a:t>작은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배치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크기의</a:t>
            </a:r>
            <a:r>
              <a:rPr lang="en-US" altLang="ko-KR" b="1">
                <a:latin typeface="Söhne"/>
              </a:rPr>
              <a:t> </a:t>
            </a:r>
            <a:r>
              <a:rPr lang="ko-KR" altLang="en-US" b="1">
                <a:latin typeface="Söhne"/>
              </a:rPr>
              <a:t>단점</a:t>
            </a:r>
            <a:r>
              <a:rPr lang="en-US" altLang="ko-KR" b="1">
                <a:latin typeface="Söhne"/>
              </a:rPr>
              <a:t>:</a:t>
            </a:r>
            <a:endParaRPr lang="en-US" altLang="ko-KR" b="1">
              <a:latin typeface="Söhne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ko-KR" b="1">
              <a:solidFill>
                <a:srgbClr val="000000"/>
              </a:solidFill>
              <a:latin typeface="Söhne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수렴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속도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작은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배치는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err="1">
                <a:solidFill>
                  <a:srgbClr val="374151"/>
                </a:solidFill>
                <a:latin typeface="Söhne"/>
              </a:rPr>
              <a:t>그래디언트의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추정치가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불안정하게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만들어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수렴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속도를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늦출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수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있습니다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.</a:t>
            </a:r>
            <a:endParaRPr lang="en-US" altLang="ko-KR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하드웨어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효율성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감소</a:t>
            </a:r>
            <a:endParaRPr lang="en-US" altLang="ko-KR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ko-KR" altLang="en-US" b="1">
                <a:solidFill>
                  <a:srgbClr val="374151"/>
                </a:solidFill>
                <a:latin typeface="Söhne"/>
              </a:rPr>
              <a:t>최적화</a:t>
            </a:r>
            <a:r>
              <a:rPr lang="en-US" altLang="ko-KR" b="1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>
                <a:solidFill>
                  <a:srgbClr val="374151"/>
                </a:solidFill>
                <a:latin typeface="Söhne"/>
              </a:rPr>
              <a:t>문제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작은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배치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크기로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인해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훈련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동안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더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많은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변동성이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생길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수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있으며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,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이는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최적화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과정을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더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어렵게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만들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수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있습니다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.</a:t>
            </a:r>
            <a:endParaRPr lang="en-US" altLang="ko-KR">
              <a:solidFill>
                <a:srgbClr val="374151"/>
              </a:solidFill>
              <a:latin typeface="Söh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>
                <a:ea typeface="KoPubWorld돋움체 Bold"/>
              </a:rPr>
              <a:t> </a:t>
            </a:r>
            <a:r>
              <a:rPr lang="ko-KR">
                <a:ea typeface="KoPubWorld돋움체 Bold"/>
              </a:rPr>
              <a:t>회고</a:t>
            </a:r>
            <a:endParaRPr lang="ko-KR" b="0">
              <a:ea typeface="KoPubWorld돋움체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ym typeface="+mn-ea"/>
              </a:rPr>
              <a:t>Grad-CAM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1475" y="1581915"/>
            <a:ext cx="11412538" cy="18729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>
                <a:solidFill>
                  <a:srgbClr val="374151"/>
                </a:solidFill>
              </a:rPr>
              <a:t>목표</a:t>
            </a:r>
            <a:endParaRPr lang="ko-KR" altLang="en-US" b="1">
              <a:solidFill>
                <a:srgbClr val="37415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 </a:t>
            </a:r>
            <a:r>
              <a:rPr lang="en-US" altLang="ko-KR" err="1">
                <a:sym typeface="+mn-ea"/>
              </a:rPr>
              <a:t>CAM을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통해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마지막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레이어의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활성도를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확인</a:t>
            </a:r>
            <a:r>
              <a:rPr lang="en-US" altLang="ko-KR">
                <a:sym typeface="+mn-ea"/>
              </a:rPr>
              <a:t> </a:t>
            </a:r>
            <a:endParaRPr lang="en-US"/>
          </a:p>
          <a:p>
            <a:pPr>
              <a:lnSpc>
                <a:spcPct val="130000"/>
              </a:lnSpc>
            </a:pPr>
            <a:endParaRPr lang="en-US" altLang="ko-KR"/>
          </a:p>
          <a:p>
            <a:endParaRPr lang="en-US" sz="1200">
              <a:solidFill>
                <a:srgbClr val="374151"/>
              </a:solidFill>
            </a:endParaRPr>
          </a:p>
          <a:p>
            <a:endParaRPr lang="en-US" sz="120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</a:pP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438151" y="2882900"/>
            <a:ext cx="51985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ko-KR" altLang="en-US" b="1">
                <a:solidFill>
                  <a:srgbClr val="374151"/>
                </a:solidFill>
                <a:latin typeface="Söhne"/>
              </a:rPr>
              <a:t>과정</a:t>
            </a:r>
            <a:endParaRPr lang="ko-KR"/>
          </a:p>
          <a:p>
            <a:pPr marL="342900" indent="-342900">
              <a:buAutoNum type="arabicPeriod"/>
            </a:pPr>
            <a:r>
              <a:rPr lang="ko-KR"/>
              <a:t>CAM 상에서 20개 클래스의 </a:t>
            </a:r>
            <a:r>
              <a:rPr lang="ko-KR" altLang="en-US"/>
              <a:t>저 활성도</a:t>
            </a:r>
            <a:r>
              <a:rPr lang="en-US"/>
              <a:t> </a:t>
            </a:r>
            <a:r>
              <a:rPr lang="ko-KR" altLang="en-US"/>
              <a:t>문제</a:t>
            </a:r>
            <a:endParaRPr lang="en-US" altLang="ko-KR">
              <a:solidFill>
                <a:srgbClr val="37415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rgbClr val="374151"/>
                </a:solidFill>
                <a:latin typeface="KoPubWorld돋움체 Medium"/>
              </a:rPr>
              <a:t>배경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KoPubWorld돋움체 Medium"/>
              </a:rPr>
              <a:t>차원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KoPubWorld돋움체 Medium"/>
              </a:rPr>
              <a:t>제외</a:t>
            </a:r>
            <a:endParaRPr lang="en-US" altLang="ko-KR">
              <a:solidFill>
                <a:srgbClr val="000000"/>
              </a:solidFill>
              <a:latin typeface="KoPubWorld돋움체 Medium"/>
            </a:endParaRPr>
          </a:p>
          <a:p>
            <a:pPr marL="342900" indent="-342900">
              <a:buAutoNum type="arabicPeriod"/>
            </a:pPr>
            <a:r>
              <a:rPr lang="ko-KR" altLang="en-US"/>
              <a:t>결과</a:t>
            </a:r>
            <a:r>
              <a:rPr lang="en-US"/>
              <a:t> </a:t>
            </a:r>
            <a:r>
              <a:rPr lang="ko-KR"/>
              <a:t>분석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438150" y="4491567"/>
            <a:ext cx="114003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ko-KR" altLang="en-US" b="1">
                <a:solidFill>
                  <a:srgbClr val="374151"/>
                </a:solidFill>
                <a:ea typeface="+mn-lt"/>
                <a:cs typeface="+mn-lt"/>
              </a:rPr>
              <a:t>결론 </a:t>
            </a:r>
            <a:endParaRPr lang="ko-KR" b="1">
              <a:solidFill>
                <a:srgbClr val="374151"/>
              </a:solidFill>
              <a:ea typeface="+mn-lt"/>
              <a:cs typeface="+mn-lt"/>
            </a:endParaRPr>
          </a:p>
          <a:p>
            <a:r>
              <a:rPr lang="en-US" altLang="ko-KR">
                <a:ea typeface="맑은 고딕" panose="020B0503020000020004" charset="-127"/>
              </a:rPr>
              <a:t>Unet과 </a:t>
            </a:r>
            <a:r>
              <a:rPr lang="ko-KR" altLang="en-US">
                <a:ea typeface="맑은 고딕" panose="020B0503020000020004" charset="-127"/>
              </a:rPr>
              <a:t>비교했을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때</a:t>
            </a:r>
            <a:r>
              <a:rPr lang="en-US" altLang="ko-KR">
                <a:ea typeface="맑은 고딕" panose="020B0503020000020004" charset="-127"/>
              </a:rPr>
              <a:t> deeplabv3+ </a:t>
            </a:r>
            <a:r>
              <a:rPr lang="ko-KR" altLang="en-US">
                <a:ea typeface="맑은 고딕" panose="020B0503020000020004" charset="-127"/>
              </a:rPr>
              <a:t>의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아키텍처가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뛰어나다는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결론을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도출할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수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ko-KR" altLang="en-US">
                <a:ea typeface="맑은 고딕" panose="020B0503020000020004" charset="-127"/>
              </a:rPr>
              <a:t>있었다</a:t>
            </a:r>
            <a:r>
              <a:rPr lang="en-US" altLang="ko-KR">
                <a:ea typeface="맑은 고딕" panose="020B0503020000020004" charset="-127"/>
              </a:rPr>
              <a:t>.</a:t>
            </a:r>
            <a:endParaRPr lang="en-US" altLang="ko-KR">
              <a:ea typeface="맑은 고딕" panose="020B0503020000020004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en-US" altLang="ko-KR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990823"/>
            <a:ext cx="7039957" cy="2029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ym typeface="+mn-ea"/>
              </a:rPr>
              <a:t>W&amp;B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1475" y="1484313"/>
            <a:ext cx="11412538" cy="15013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1. </a:t>
            </a:r>
            <a:r>
              <a:rPr lang="en-US" altLang="ko-KR" err="1">
                <a:sym typeface="+mn-ea"/>
              </a:rPr>
              <a:t>따로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시각화를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않아도</a:t>
            </a:r>
            <a:r>
              <a:rPr lang="en-US" altLang="ko-KR">
                <a:sym typeface="+mn-ea"/>
              </a:rPr>
              <a:t> </a:t>
            </a:r>
            <a:r>
              <a:rPr lang="en-US" altLang="ko-KR" err="1">
                <a:sym typeface="+mn-ea"/>
              </a:rPr>
              <a:t>case별로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정리해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</a:t>
            </a:r>
            <a:r>
              <a:rPr lang="en-US" altLang="ko-KR">
                <a:sym typeface="+mn-ea"/>
              </a:rPr>
              <a:t>, Learning </a:t>
            </a:r>
            <a:r>
              <a:rPr lang="en-US" altLang="ko-KR" err="1">
                <a:sym typeface="+mn-ea"/>
              </a:rPr>
              <a:t>late를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변경하면서</a:t>
            </a:r>
            <a:r>
              <a:rPr lang="en-US" altLang="ko-KR">
                <a:sym typeface="+mn-ea"/>
              </a:rPr>
              <a:t> </a:t>
            </a:r>
            <a:r>
              <a:rPr lang="en-US" altLang="ko-KR" err="1">
                <a:sym typeface="+mn-ea"/>
              </a:rPr>
              <a:t>훈련이</a:t>
            </a:r>
            <a:r>
              <a:rPr lang="en-US" altLang="ko-KR">
                <a:sym typeface="+mn-ea"/>
              </a:rPr>
              <a:t> 잘 </a:t>
            </a:r>
            <a:r>
              <a:rPr lang="en-US" altLang="ko-KR" err="1">
                <a:sym typeface="+mn-ea"/>
              </a:rPr>
              <a:t>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것을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알려주는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좋았다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  <a:p>
            <a:pPr>
              <a:lnSpc>
                <a:spcPct val="130000"/>
              </a:lnSpc>
            </a:pP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2. </a:t>
            </a:r>
            <a:r>
              <a:rPr lang="en-US" altLang="ko-KR" err="1">
                <a:sym typeface="+mn-ea"/>
              </a:rPr>
              <a:t>모델을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훈련하고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다시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훈련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시키게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되면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기록을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알려주는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있어서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편했다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71475" y="2137590"/>
            <a:ext cx="5675329" cy="3651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/>
              <a:t>DatasetV2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33s &gt; </a:t>
            </a:r>
            <a:r>
              <a:rPr lang="en-US" err="1"/>
              <a:t>tf.keras.utils.Sequence</a:t>
            </a:r>
            <a:r>
              <a:rPr lang="en-US"/>
              <a:t>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110s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213840" y="1681349"/>
            <a:ext cx="3436388" cy="4186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b="1" err="1">
                <a:sym typeface="+mn-ea"/>
              </a:rPr>
              <a:t>데이터로더</a:t>
            </a:r>
            <a:r>
              <a:rPr lang="ko-KR" altLang="en-US" b="1">
                <a:sym typeface="+mn-ea"/>
              </a:rPr>
              <a:t>의</a:t>
            </a:r>
            <a:r>
              <a:rPr lang="en-US" altLang="ko-KR" b="1">
                <a:sym typeface="+mn-ea"/>
              </a:rPr>
              <a:t> </a:t>
            </a:r>
            <a:r>
              <a:rPr lang="ko-KR" altLang="en-US" b="1">
                <a:sym typeface="+mn-ea"/>
              </a:rPr>
              <a:t>차이</a:t>
            </a:r>
            <a:endParaRPr lang="en-US"/>
          </a:p>
          <a:p>
            <a:endParaRPr lang="en-US"/>
          </a:p>
          <a:p>
            <a:r>
              <a:rPr lang="en-US" b="1" err="1"/>
              <a:t>tf.keras.utils.Sequence</a:t>
            </a:r>
            <a:endParaRPr lang="en-US" b="1"/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멀티스레딩</a:t>
            </a:r>
            <a:r>
              <a:rPr lang="en-US"/>
              <a:t>/</a:t>
            </a:r>
            <a:r>
              <a:rPr lang="en-US" err="1"/>
              <a:t>멀티프로세싱</a:t>
            </a:r>
            <a:r>
              <a:rPr lang="en-US"/>
              <a:t> </a:t>
            </a:r>
            <a:r>
              <a:rPr lang="en-US" err="1"/>
              <a:t>지원</a:t>
            </a:r>
            <a:endParaRPr lang="en-US"/>
          </a:p>
          <a:p>
            <a:r>
              <a:rPr lang="en-US"/>
              <a:t>2. </a:t>
            </a:r>
            <a:r>
              <a:rPr lang="en-US" err="1"/>
              <a:t>온디맨드</a:t>
            </a:r>
            <a:r>
              <a:rPr lang="en-US"/>
              <a:t> </a:t>
            </a:r>
            <a:r>
              <a:rPr lang="en-US" err="1"/>
              <a:t>데이터</a:t>
            </a:r>
            <a:r>
              <a:rPr lang="en-US"/>
              <a:t> </a:t>
            </a:r>
            <a:r>
              <a:rPr lang="en-US" err="1"/>
              <a:t>처리</a:t>
            </a:r>
            <a:endParaRPr lang="en-US"/>
          </a:p>
          <a:p>
            <a:r>
              <a:rPr lang="en-US"/>
              <a:t>3. </a:t>
            </a:r>
            <a:r>
              <a:rPr lang="en-US" err="1"/>
              <a:t>커스텀</a:t>
            </a:r>
            <a:r>
              <a:rPr lang="en-US"/>
              <a:t> </a:t>
            </a:r>
            <a:r>
              <a:rPr lang="en-US" err="1"/>
              <a:t>데이터</a:t>
            </a:r>
            <a:r>
              <a:rPr lang="en-US"/>
              <a:t> </a:t>
            </a:r>
            <a:r>
              <a:rPr lang="en-US" err="1"/>
              <a:t>처리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 err="1"/>
              <a:t>tf.data.Dataset</a:t>
            </a:r>
            <a:endParaRPr lang="en-US" b="1"/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고성능</a:t>
            </a:r>
            <a:r>
              <a:rPr lang="en-US"/>
              <a:t> </a:t>
            </a:r>
            <a:r>
              <a:rPr lang="en-US" err="1"/>
              <a:t>파이프라인</a:t>
            </a:r>
            <a:endParaRPr lang="en-US"/>
          </a:p>
          <a:p>
            <a:r>
              <a:rPr lang="en-US"/>
              <a:t>2. </a:t>
            </a:r>
            <a:r>
              <a:rPr lang="en-US" err="1"/>
              <a:t>캐싱</a:t>
            </a:r>
            <a:r>
              <a:rPr lang="en-US"/>
              <a:t> 및 </a:t>
            </a:r>
            <a:r>
              <a:rPr lang="en-US" err="1"/>
              <a:t>프리페칭</a:t>
            </a:r>
            <a:endParaRPr lang="en-US"/>
          </a:p>
          <a:p>
            <a:r>
              <a:rPr lang="en-US"/>
              <a:t>3. </a:t>
            </a:r>
            <a:r>
              <a:rPr lang="en-US" err="1"/>
              <a:t>자동</a:t>
            </a:r>
            <a:r>
              <a:rPr lang="en-US"/>
              <a:t> </a:t>
            </a:r>
            <a:r>
              <a:rPr lang="en-US" err="1"/>
              <a:t>최적화</a:t>
            </a:r>
            <a:endParaRPr lang="en-US"/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1475" y="1683835"/>
            <a:ext cx="44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/>
              <a:t>데이터로더</a:t>
            </a:r>
            <a:r>
              <a:rPr lang="en-US" altLang="ko-KR" b="1"/>
              <a:t> </a:t>
            </a:r>
            <a:r>
              <a:rPr lang="en-US" altLang="ko-KR" b="1" err="1"/>
              <a:t>객체의</a:t>
            </a:r>
            <a:r>
              <a:rPr lang="en-US" altLang="ko-KR" b="1"/>
              <a:t> </a:t>
            </a:r>
            <a:r>
              <a:rPr lang="ko-KR" altLang="en-US" b="1"/>
              <a:t>훈련속도</a:t>
            </a:r>
            <a:r>
              <a:rPr lang="en-US" altLang="ko-KR" b="1"/>
              <a:t> </a:t>
            </a:r>
            <a:r>
              <a:rPr lang="en-US" altLang="ko-KR" b="1" err="1"/>
              <a:t>비교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ym typeface="+mn-ea"/>
              </a:rPr>
              <a:t>데이터 </a:t>
            </a:r>
            <a:r>
              <a:rPr lang="ko-KR" altLang="en-US" b="1" err="1">
                <a:sym typeface="+mn-ea"/>
              </a:rPr>
              <a:t>로더</a:t>
            </a:r>
            <a:endParaRPr lang="en-US" altLang="ko-KR" b="1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567" y="385232"/>
            <a:ext cx="6134100" cy="593727"/>
          </a:xfrm>
        </p:spPr>
        <p:txBody>
          <a:bodyPr/>
          <a:lstStyle/>
          <a:p>
            <a:r>
              <a:rPr lang="en-US">
                <a:ea typeface="KoPubWorld돋움체 Bold"/>
              </a:rPr>
              <a:t>6</a:t>
            </a:r>
            <a:r>
              <a:rPr lang="en-US" b="1">
                <a:ea typeface="KoPubWorld돋움체 Bold"/>
              </a:rPr>
              <a:t>.</a:t>
            </a:r>
            <a:r>
              <a:rPr lang="en-US">
                <a:ea typeface="KoPubWorld돋움체 Bold"/>
              </a:rPr>
              <a:t> </a:t>
            </a:r>
            <a:r>
              <a:rPr lang="ko-KR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b="1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 </a:t>
            </a:r>
            <a:r>
              <a:rPr lang="ko-KR">
                <a:ea typeface="KoPubWorld돋움체 Bold"/>
              </a:rPr>
              <a:t>회고</a:t>
            </a:r>
            <a:endParaRPr lang="ko-KR" b="0">
              <a:ea typeface="KoPubWorld돋움체 Bold"/>
            </a:endParaRP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/>
              <a:t>데이터 </a:t>
            </a:r>
            <a:r>
              <a:rPr lang="ko-KR" altLang="en-US" err="1"/>
              <a:t>로더에</a:t>
            </a:r>
            <a:r>
              <a:rPr lang="ko-KR" altLang="en-US"/>
              <a:t> 따른 속도 차이</a:t>
            </a:r>
            <a:endParaRPr lang="ko-KR" altLang="en-US"/>
          </a:p>
        </p:txBody>
      </p:sp>
      <p:sp>
        <p:nvSpPr>
          <p:cNvPr id="8" name="화살표: 오른쪽 7"/>
          <p:cNvSpPr/>
          <p:nvPr/>
        </p:nvSpPr>
        <p:spPr>
          <a:xfrm>
            <a:off x="5411601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533" y="1793757"/>
            <a:ext cx="4673600" cy="3604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1" name="잉크 20"/>
              <p14:cNvContentPartPr/>
              <p14:nvPr/>
            </p14:nvContentPartPr>
            <p14:xfrm>
              <a:off x="2487083" y="3164416"/>
              <a:ext cx="306723" cy="30766"/>
            </p14:xfrm>
          </p:contentPart>
        </mc:Choice>
        <mc:Fallback xmlns="">
          <p:pic>
            <p:nvPicPr>
              <p:cNvPr id="21" name="잉크 20"/>
            </p:nvPicPr>
            <p:blipFill>
              <a:blip r:embed="rId3"/>
            </p:blipFill>
            <p:spPr>
              <a:xfrm>
                <a:off x="2487083" y="3164416"/>
                <a:ext cx="306723" cy="30766"/>
              </a:xfrm>
              <a:prstGeom prst="rect"/>
            </p:spPr>
          </p:pic>
        </mc:Fallback>
      </mc:AlternateContent>
      <p:pic>
        <p:nvPicPr>
          <p:cNvPr id="13" name="그림 12" descr="텍스트, 스크린샷, 폰트, 소프트웨어이(가) 표시된 사진&#10;&#10;자동 생성된 설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22" y="1795992"/>
            <a:ext cx="5868459" cy="346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0" name="잉크 19"/>
              <p14:cNvContentPartPr/>
              <p14:nvPr/>
            </p14:nvContentPartPr>
            <p14:xfrm>
              <a:off x="8318500" y="2360083"/>
              <a:ext cx="421770" cy="21628"/>
            </p14:xfrm>
          </p:contentPart>
        </mc:Choice>
        <mc:Fallback xmlns="">
          <p:pic>
            <p:nvPicPr>
              <p:cNvPr id="20" name="잉크 19"/>
            </p:nvPicPr>
            <p:blipFill>
              <a:blip r:embed="rId6"/>
            </p:blipFill>
            <p:spPr>
              <a:xfrm>
                <a:off x="8318500" y="2360083"/>
                <a:ext cx="421770" cy="21628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en-US" altLang="ko-KR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4650" y="1768370"/>
            <a:ext cx="91672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ko-KR" altLang="en-US" b="1">
                <a:ea typeface="맑은 고딕" panose="020B0503020000020004" charset="-127"/>
              </a:rPr>
              <a:t>아쉬웠던 점</a:t>
            </a:r>
            <a:r>
              <a:rPr lang="en-US" altLang="ko-KR">
                <a:ea typeface="맑은 고딕" panose="020B0503020000020004" charset="-127"/>
              </a:rPr>
              <a:t>​: </a:t>
            </a:r>
            <a:r>
              <a:rPr lang="en-US" altLang="ko-KR" err="1">
                <a:ea typeface="맑은 고딕" panose="020B0503020000020004" charset="-127"/>
              </a:rPr>
              <a:t>새로운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시도들을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많이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시도하지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못한점</a:t>
            </a:r>
            <a:r>
              <a:rPr lang="en-US" altLang="ko-KR">
                <a:ea typeface="맑은 고딕" panose="020B0503020000020004" charset="-127"/>
              </a:rPr>
              <a:t> (</a:t>
            </a:r>
            <a:r>
              <a:rPr lang="en-US" altLang="ko-KR" err="1">
                <a:ea typeface="맑은 고딕" panose="020B0503020000020004" charset="-127"/>
              </a:rPr>
              <a:t>TFRecord</a:t>
            </a:r>
            <a:r>
              <a:rPr lang="en-US" altLang="ko-KR">
                <a:ea typeface="맑은 고딕" panose="020B0503020000020004" charset="-127"/>
              </a:rPr>
              <a:t> , </a:t>
            </a:r>
            <a:r>
              <a:rPr lang="en-US" altLang="ko-KR" err="1">
                <a:ea typeface="맑은 고딕" panose="020B0503020000020004" charset="-127"/>
              </a:rPr>
              <a:t>mIOU</a:t>
            </a:r>
            <a:r>
              <a:rPr lang="en-US" altLang="ko-KR">
                <a:ea typeface="맑은 고딕" panose="020B0503020000020004" charset="-127"/>
              </a:rPr>
              <a:t>)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ko-KR" altLang="en-US" b="1">
                <a:ea typeface="맑은 고딕" panose="020B0503020000020004" charset="-127"/>
              </a:rPr>
              <a:t>잘했던</a:t>
            </a:r>
            <a:r>
              <a:rPr lang="en-US" altLang="ko-KR" b="1">
                <a:ea typeface="맑은 고딕" panose="020B0503020000020004" charset="-127"/>
              </a:rPr>
              <a:t> </a:t>
            </a:r>
            <a:r>
              <a:rPr lang="ko-KR" altLang="en-US" b="1">
                <a:ea typeface="맑은 고딕" panose="020B0503020000020004" charset="-127"/>
              </a:rPr>
              <a:t>점</a:t>
            </a:r>
            <a:r>
              <a:rPr lang="en-US" altLang="ko-KR">
                <a:ea typeface="맑은 고딕" panose="020B0503020000020004" charset="-127"/>
              </a:rPr>
              <a:t>: </a:t>
            </a:r>
            <a:r>
              <a:rPr lang="en-US" altLang="ko-KR" err="1">
                <a:ea typeface="맑은 고딕" panose="020B0503020000020004" charset="-127"/>
              </a:rPr>
              <a:t>협업을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잘한점</a:t>
            </a:r>
            <a:r>
              <a:rPr lang="en-US" altLang="ko-KR">
                <a:ea typeface="맑은 고딕" panose="020B0503020000020004" charset="-127"/>
              </a:rPr>
              <a:t>, </a:t>
            </a:r>
            <a:r>
              <a:rPr lang="en-US" altLang="ko-KR" err="1">
                <a:ea typeface="맑은 고딕" panose="020B0503020000020004" charset="-127"/>
              </a:rPr>
              <a:t>유의미한</a:t>
            </a:r>
            <a:r>
              <a:rPr lang="en-US" altLang="ko-KR">
                <a:ea typeface="맑은 고딕" panose="020B0503020000020004" charset="-127"/>
              </a:rPr>
              <a:t> </a:t>
            </a:r>
            <a:r>
              <a:rPr lang="en-US" altLang="ko-KR" err="1">
                <a:ea typeface="맑은 고딕" panose="020B0503020000020004" charset="-127"/>
              </a:rPr>
              <a:t>결과를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도출한점</a:t>
            </a:r>
            <a:endParaRPr lang="en-US" altLang="ko-KR" err="1">
              <a:ea typeface="맑은 고딕" panose="020B0503020000020004" charset="-127"/>
            </a:endParaRPr>
          </a:p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en-US" altLang="ko-KR">
                <a:ea typeface="맑은 고딕" panose="020B0503020000020004" charset="-127"/>
              </a:rPr>
              <a:t>​</a:t>
            </a:r>
            <a:endParaRPr lang="en-US" altLang="ko-KR">
              <a:ea typeface="맑은 고딕" panose="020B0503020000020004" charset="-127"/>
            </a:endParaRPr>
          </a:p>
          <a:p>
            <a:r>
              <a:rPr lang="ko-KR" altLang="en-US" b="1">
                <a:ea typeface="맑은 고딕" panose="020B0503020000020004" charset="-127"/>
              </a:rPr>
              <a:t>개선해야 될</a:t>
            </a:r>
            <a:r>
              <a:rPr lang="en-US" altLang="ko-KR" b="1">
                <a:ea typeface="맑은 고딕" panose="020B0503020000020004" charset="-127"/>
              </a:rPr>
              <a:t> </a:t>
            </a:r>
            <a:r>
              <a:rPr lang="ko-KR" altLang="en-US" b="1">
                <a:ea typeface="맑은 고딕" panose="020B0503020000020004" charset="-127"/>
              </a:rPr>
              <a:t>점</a:t>
            </a:r>
            <a:r>
              <a:rPr lang="ko-KR" altLang="en-US">
                <a:ea typeface="맑은 고딕" panose="020B0503020000020004" charset="-127"/>
              </a:rPr>
              <a:t>:</a:t>
            </a:r>
            <a:r>
              <a:rPr lang="ko-KR" altLang="en-US" b="1">
                <a:ea typeface="맑은 고딕" panose="020B0503020000020004" charset="-127"/>
              </a:rPr>
              <a:t> </a:t>
            </a:r>
            <a:r>
              <a:rPr lang="en-US" altLang="ko-KR" err="1">
                <a:ea typeface="맑은 고딕" panose="020B0503020000020004" charset="-127"/>
              </a:rPr>
              <a:t>추가적인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실험을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많이</a:t>
            </a:r>
            <a:r>
              <a:rPr lang="en-US" altLang="ko-KR">
                <a:ea typeface="맑은 고딕" panose="020B0503020000020004" charset="-127"/>
              </a:rPr>
              <a:t> </a:t>
            </a:r>
            <a:r>
              <a:rPr lang="en-US" altLang="ko-KR" err="1">
                <a:ea typeface="맑은 고딕" panose="020B0503020000020004" charset="-127"/>
              </a:rPr>
              <a:t>진행</a:t>
            </a:r>
            <a:endParaRPr lang="en-US" altLang="ko-KR" err="1"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b="1">
                <a:sym typeface="+mn-ea"/>
              </a:rPr>
              <a:t>KPT 회고</a:t>
            </a:r>
            <a:endParaRPr lang="ko-KR" altLang="en-US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Reference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1475" y="1412272"/>
            <a:ext cx="6103856" cy="286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b="0" i="0" u="none" strike="noStrike" err="1">
                <a:effectLst/>
                <a:hlinkClick r:id="rId1"/>
              </a:rPr>
              <a:t>그래디언트</a:t>
            </a:r>
            <a:r>
              <a:rPr lang="ko-KR" altLang="en-US" sz="1400" b="0" i="0" u="none" strike="noStrike">
                <a:effectLst/>
                <a:hlinkClick r:id="rId1"/>
              </a:rPr>
              <a:t> 및 자동 미분 소개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2"/>
              </a:rPr>
              <a:t>Class Activation Maps for Semantic Segmentation</a:t>
            </a:r>
            <a:endParaRPr lang="en-US" altLang="ko-KR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err="1">
                <a:effectLst/>
                <a:hlinkClick r:id="rId3"/>
              </a:rPr>
              <a:t>wandb</a:t>
            </a:r>
            <a:r>
              <a:rPr lang="en-US" altLang="ko-KR" sz="1400" b="0" i="0" u="none" strike="noStrike">
                <a:effectLst/>
                <a:hlinkClick r:id="rId3"/>
              </a:rPr>
              <a:t> </a:t>
            </a:r>
            <a:r>
              <a:rPr lang="ko-KR" altLang="en-US" sz="1400" b="0" i="0" u="none" strike="noStrike">
                <a:effectLst/>
                <a:hlinkClick r:id="rId3"/>
              </a:rPr>
              <a:t>사용법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4"/>
              </a:rPr>
              <a:t>deeplabv3+ </a:t>
            </a:r>
            <a:r>
              <a:rPr lang="ko-KR" altLang="en-US" sz="1400" b="0" i="0" u="none" strike="noStrike">
                <a:effectLst/>
                <a:hlinkClick r:id="rId4"/>
              </a:rPr>
              <a:t>구조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b="0" i="0" u="none" strike="noStrike" err="1">
                <a:effectLst/>
                <a:hlinkClick r:id="rId5"/>
              </a:rPr>
              <a:t>시멘틱</a:t>
            </a:r>
            <a:r>
              <a:rPr lang="ko-KR" altLang="en-US" sz="1400" b="0" i="0" u="none" strike="noStrike">
                <a:effectLst/>
                <a:hlinkClick r:id="rId5"/>
              </a:rPr>
              <a:t> </a:t>
            </a:r>
            <a:r>
              <a:rPr lang="ko-KR" altLang="en-US" sz="1400" b="0" i="0" u="none" strike="noStrike" err="1">
                <a:effectLst/>
                <a:hlinkClick r:id="rId5"/>
              </a:rPr>
              <a:t>세그멘테이션</a:t>
            </a:r>
            <a:r>
              <a:rPr lang="ko-KR" altLang="en-US" sz="1400" b="0" i="0" u="none" strike="noStrike">
                <a:effectLst/>
                <a:hlinkClick r:id="rId5"/>
              </a:rPr>
              <a:t> 방법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6"/>
              </a:rPr>
              <a:t>Grad-CAM </a:t>
            </a:r>
            <a:r>
              <a:rPr lang="en-US" altLang="ko-KR" sz="1400" b="0" i="0" u="none" strike="noStrike" err="1">
                <a:effectLst/>
                <a:hlinkClick r:id="rId6"/>
              </a:rPr>
              <a:t>keras</a:t>
            </a:r>
            <a:endParaRPr lang="en-US" altLang="ko-KR" sz="1400" b="0" i="0" u="none" strike="noStrike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7"/>
              </a:rPr>
              <a:t>DeepLabV3+ </a:t>
            </a:r>
            <a:r>
              <a:rPr lang="ko-KR" altLang="en-US" sz="1400" b="0" i="0" u="none" strike="noStrike">
                <a:effectLst/>
                <a:hlinkClick r:id="rId7"/>
              </a:rPr>
              <a:t>논문 리뷰</a:t>
            </a:r>
            <a:br>
              <a:rPr lang="en-US" altLang="ko-KR" sz="1400" b="0" i="0" u="none" strike="noStrike">
                <a:effectLst/>
              </a:rPr>
            </a:br>
            <a:r>
              <a:rPr lang="en-US" altLang="ko-KR" sz="1400">
                <a:hlinkClick r:id="rId8"/>
              </a:rPr>
              <a:t>Pascal</a:t>
            </a:r>
            <a:r>
              <a:rPr lang="ko-KR" altLang="en-US" sz="1400">
                <a:hlinkClick r:id="rId8"/>
              </a:rPr>
              <a:t> </a:t>
            </a:r>
            <a:r>
              <a:rPr lang="en-US" altLang="ko-KR" sz="1400">
                <a:hlinkClick r:id="rId8"/>
              </a:rPr>
              <a:t>VOC</a:t>
            </a:r>
            <a:r>
              <a:rPr lang="ko-KR" altLang="en-US" sz="1400">
                <a:hlinkClick r:id="rId8"/>
              </a:rPr>
              <a:t> </a:t>
            </a:r>
            <a:r>
              <a:rPr lang="en-US" altLang="ko-KR" sz="1400">
                <a:hlinkClick r:id="rId8"/>
              </a:rPr>
              <a:t>2012</a:t>
            </a:r>
            <a:endParaRPr lang="en-US" altLang="ko-KR" sz="1400"/>
          </a:p>
          <a:p>
            <a:pPr>
              <a:lnSpc>
                <a:spcPct val="13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9"/>
              </a:rPr>
              <a:t>Semantic Segmentation on PASCAL VOC 2012 </a:t>
            </a:r>
            <a:r>
              <a:rPr lang="en-US" altLang="ko-KR" sz="1400" b="0" i="0" err="1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9"/>
              </a:rPr>
              <a:t>val</a:t>
            </a:r>
            <a:endParaRPr lang="en-US" altLang="ko-KR" sz="1400" b="0" i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9"/>
              </a:rPr>
              <a:t>Semantic Segmentation on PASCAL VOC 2012 test</a:t>
            </a:r>
            <a:endParaRPr lang="en-US" altLang="ko-KR" sz="1400" b="0" i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48317" y="2105456"/>
            <a:ext cx="6895365" cy="2647088"/>
          </a:xfrm>
        </p:spPr>
        <p:txBody>
          <a:bodyPr/>
          <a:lstStyle/>
          <a:p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6" name="Picture 6" descr="Jira가 뭐야? 대단한 툴이지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3800"/>
          <a:stretch>
            <a:fillRect/>
          </a:stretch>
        </p:blipFill>
        <p:spPr bwMode="auto">
          <a:xfrm>
            <a:off x="593889" y="3121292"/>
            <a:ext cx="384640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449388"/>
            <a:ext cx="7059613" cy="4694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4741" y="3800592"/>
            <a:ext cx="2803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ko-KR" altLang="en-US">
                <a:hlinkClick r:id="rId3"/>
              </a:rPr>
              <a:t>Smile Maker Dashboard</a:t>
            </a: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5" name="Picture 10" descr="Sooftware ML - wandb (Weight &amp; Bias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1" y="3159000"/>
            <a:ext cx="367325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449388"/>
            <a:ext cx="7059613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1475" y="14843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475" y="2555249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2.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1475" y="362428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152544"/>
                </a:solidFill>
              </a:rPr>
              <a:t>3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. DeepLabV3 + 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1475" y="1853645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적은 파라미터로 </a:t>
            </a:r>
            <a:r>
              <a:rPr lang="en-US" altLang="ko-KR" err="1"/>
              <a:t>imagenet</a:t>
            </a:r>
            <a:r>
              <a:rPr lang="ko-KR" altLang="en-US"/>
              <a:t>에서 적은 파라미터로 우수한 성능 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1475" y="2924581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마찬가지로 경량화 된 모델로 </a:t>
            </a:r>
            <a:r>
              <a:rPr lang="en-US" altLang="ko-KR" err="1"/>
              <a:t>Unet</a:t>
            </a:r>
            <a:r>
              <a:rPr lang="ko-KR" altLang="en-US"/>
              <a:t>의 </a:t>
            </a:r>
            <a:r>
              <a:rPr lang="en-US" altLang="ko-KR"/>
              <a:t>backbone</a:t>
            </a:r>
            <a:r>
              <a:rPr lang="ko-KR" altLang="en-US"/>
              <a:t>으로 사용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907" y="5477724"/>
            <a:ext cx="9678751" cy="647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4" y="4279601"/>
            <a:ext cx="10612331" cy="8287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1624" y="3966938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Semantic Segmentation on PASCAL VOC 2012 test</a:t>
            </a:r>
            <a:endParaRPr lang="en-US" altLang="ko-KR" b="0" i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907" y="5129231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Semantic Segmentation on PASCAL VOC 2012 </a:t>
            </a:r>
            <a:r>
              <a:rPr lang="en-US" altLang="ko-KR" err="1">
                <a:solidFill>
                  <a:srgbClr val="000000"/>
                </a:solidFill>
                <a:latin typeface="Lato" panose="020F0502020204030203" pitchFamily="34" charset="0"/>
              </a:rPr>
              <a:t>val</a:t>
            </a:r>
            <a:endParaRPr lang="en-US" altLang="ko-KR" b="0" i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291" y="4647660"/>
            <a:ext cx="5525271" cy="1124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05647"/>
            <a:ext cx="7382905" cy="290553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264686" y="2155427"/>
            <a:ext cx="3308028" cy="3456292"/>
            <a:chOff x="7930918" y="1793457"/>
            <a:chExt cx="2991267" cy="29722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918" y="1793457"/>
              <a:ext cx="1648055" cy="297221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8973" y="1793457"/>
              <a:ext cx="1343212" cy="270547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사전 데이터셋 조사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40468" y="1786095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Class </a:t>
            </a:r>
            <a:r>
              <a:rPr lang="en-US" altLang="ko-KR">
                <a:solidFill>
                  <a:srgbClr val="000000"/>
                </a:solidFill>
                <a:latin typeface="-apple-system"/>
              </a:rPr>
              <a:t>D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ictionary</a:t>
            </a:r>
            <a:endParaRPr lang="ko-KR" altLang="en-US"/>
          </a:p>
        </p:txBody>
      </p:sp>
      <p:sp>
        <p:nvSpPr>
          <p:cNvPr id="19" name="화살표: 오른쪽 18"/>
          <p:cNvSpPr/>
          <p:nvPr/>
        </p:nvSpPr>
        <p:spPr>
          <a:xfrm>
            <a:off x="7719145" y="3468067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05" y="2043929"/>
            <a:ext cx="2935882" cy="3465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데이터셋 확인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2" y="2595496"/>
            <a:ext cx="7773485" cy="2362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903481"/>
            <a:ext cx="5724525" cy="1051038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7077304" y="1449338"/>
            <a:ext cx="4680000" cy="46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</a:t>
            </a:r>
            <a:r>
              <a:rPr lang="en-US" altLang="ko-KR"/>
              <a:t>Mask</a:t>
            </a:r>
            <a:r>
              <a:rPr lang="ko-KR" altLang="en-US"/>
              <a:t> 이미지에서 </a:t>
            </a:r>
            <a:r>
              <a:rPr lang="en-US" altLang="ko-KR"/>
              <a:t>Class </a:t>
            </a:r>
            <a:r>
              <a:rPr lang="ko-KR" altLang="en-US"/>
              <a:t>색상 추출</a:t>
            </a:r>
            <a:endParaRPr lang="ko-KR" altLang="en-US"/>
          </a:p>
        </p:txBody>
      </p:sp>
      <p:sp>
        <p:nvSpPr>
          <p:cNvPr id="11" name="화살표: 오른쪽 10"/>
          <p:cNvSpPr/>
          <p:nvPr/>
        </p:nvSpPr>
        <p:spPr>
          <a:xfrm>
            <a:off x="6096000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4111</Words>
  <Application>WPS Presentation</Application>
  <PresentationFormat>Widescreen</PresentationFormat>
  <Paragraphs>439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7" baseType="lpstr">
      <vt:lpstr>Arial</vt:lpstr>
      <vt:lpstr>SimSun</vt:lpstr>
      <vt:lpstr>Wingdings</vt:lpstr>
      <vt:lpstr>KoPubWorld돋움체 Bold</vt:lpstr>
      <vt:lpstr>맑은 고딕</vt:lpstr>
      <vt:lpstr>YADK36TagGY 0</vt:lpstr>
      <vt:lpstr>Segoe Print</vt:lpstr>
      <vt:lpstr>KoPubWorld돋움체 Bold</vt:lpstr>
      <vt:lpstr>Lato</vt:lpstr>
      <vt:lpstr>-apple-system</vt:lpstr>
      <vt:lpstr>KoPubWorld돋움체 Medium</vt:lpstr>
      <vt:lpstr>바탕체</vt:lpstr>
      <vt:lpstr>Microsoft YaHei</vt:lpstr>
      <vt:lpstr>Arial Unicode MS</vt:lpstr>
      <vt:lpstr>Arial,Sans-Serif</vt:lpstr>
      <vt:lpstr>Söhne</vt:lpstr>
      <vt:lpstr>Arial</vt:lpstr>
      <vt:lpstr>KoPubWorld돋움체 Medium</vt:lpstr>
      <vt:lpstr>Calibri</vt:lpstr>
      <vt:lpstr>Office 테마</vt:lpstr>
      <vt:lpstr>Pascal-VOC Segmentation</vt:lpstr>
      <vt:lpstr>Content</vt:lpstr>
      <vt:lpstr>1. 개발환경 및 계획</vt:lpstr>
      <vt:lpstr>1. 개발환경 및 계획</vt:lpstr>
      <vt:lpstr>1. 개발환경 및 계획</vt:lpstr>
      <vt:lpstr>2. 사용한 모델</vt:lpstr>
      <vt:lpstr>3. 데이터 분석 및 전처리</vt:lpstr>
      <vt:lpstr>3. 데이터 분석 및 전처리</vt:lpstr>
      <vt:lpstr>3. 데이터 분석 및 전처리</vt:lpstr>
      <vt:lpstr>3. 데이터 분석 및 전처리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5. W&amp;B 적용 및 분석</vt:lpstr>
      <vt:lpstr>5. W&amp;B 적용 및 분석</vt:lpstr>
      <vt:lpstr>5. W&amp;B 적용 및 분석</vt:lpstr>
      <vt:lpstr>5. W&amp;B 적용 및 분석</vt:lpstr>
      <vt:lpstr>5. W&amp;B 적용 및 분석</vt:lpstr>
      <vt:lpstr>6. 결론 및 회고</vt:lpstr>
      <vt:lpstr>6. 결론 및 회고</vt:lpstr>
      <vt:lpstr>6. 결론 및 회고</vt:lpstr>
      <vt:lpstr>6. 결론 및 회고</vt:lpstr>
      <vt:lpstr>6. 결론 및 회고</vt:lpstr>
      <vt:lpstr>6. 결론 및 회고</vt:lpstr>
      <vt:lpstr>6. 결론 및 회고</vt:lpstr>
      <vt:lpstr>6. 결론 및 회고</vt:lpstr>
      <vt:lpstr>6. 결론 및 회고</vt:lpstr>
      <vt:lpstr>6. 결론 및 회고</vt:lpstr>
      <vt:lpstr>6. 결론 및 회고</vt:lpstr>
      <vt:lpstr>Reference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승제 이</dc:creator>
  <cp:lastModifiedBy>dudnj</cp:lastModifiedBy>
  <cp:revision>2</cp:revision>
  <dcterms:created xsi:type="dcterms:W3CDTF">2024-01-11T18:06:00Z</dcterms:created>
  <dcterms:modified xsi:type="dcterms:W3CDTF">2024-01-12T04:49:06Z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28619181DEBE4438B6C2668554B4AF28_12</vt:lpwstr>
  </property>
  <property fmtid="{D5CDD505-2E9C-101B-9397-08002B2CF9AE}" pid="3" name="KSOProductBuildVer">
    <vt:lpwstr>1033-12.2.0.13359</vt:lpwstr>
  </property>
</Properties>
</file>